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666"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Прямоугольник с двумя скругленными противолежащими углами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Заголовок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ru-RU" smtClean="0"/>
              <a:t>Образец заголовка</a:t>
            </a:r>
            <a:endParaRPr kumimoji="0" lang="en-US"/>
          </a:p>
        </p:txBody>
      </p:sp>
      <p:sp>
        <p:nvSpPr>
          <p:cNvPr id="9" name="Подзаголовок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10" name="Дата 9"/>
          <p:cNvSpPr>
            <a:spLocks noGrp="1"/>
          </p:cNvSpPr>
          <p:nvPr>
            <p:ph type="dt" sz="half" idx="10"/>
          </p:nvPr>
        </p:nvSpPr>
        <p:spPr>
          <a:xfrm>
            <a:off x="5562600" y="6509004"/>
            <a:ext cx="3002280" cy="274320"/>
          </a:xfrm>
        </p:spPr>
        <p:txBody>
          <a:bodyPr vert="horz" rtlCol="0"/>
          <a:lstStyle>
            <a:extLst/>
          </a:lstStyle>
          <a:p>
            <a:fld id="{5B106E36-FD25-4E2D-B0AA-010F637433A0}" type="datetimeFigureOut">
              <a:rPr lang="ru-RU" smtClean="0"/>
              <a:pPr/>
              <a:t>12.09.2011</a:t>
            </a:fld>
            <a:endParaRPr lang="ru-RU"/>
          </a:p>
        </p:txBody>
      </p:sp>
      <p:sp>
        <p:nvSpPr>
          <p:cNvPr id="11" name="Номер слайда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725C68B6-61C2-468F-89AB-4B9F7531AA68}" type="slidenum">
              <a:rPr lang="ru-RU" smtClean="0"/>
              <a:pPr/>
              <a:t>‹#›</a:t>
            </a:fld>
            <a:endParaRPr lang="ru-RU"/>
          </a:p>
        </p:txBody>
      </p:sp>
      <p:sp>
        <p:nvSpPr>
          <p:cNvPr id="12" name="Нижний колонтитул 11"/>
          <p:cNvSpPr>
            <a:spLocks noGrp="1"/>
          </p:cNvSpPr>
          <p:nvPr>
            <p:ph type="ftr" sz="quarter" idx="12"/>
          </p:nvPr>
        </p:nvSpPr>
        <p:spPr>
          <a:xfrm>
            <a:off x="1600200" y="6509004"/>
            <a:ext cx="3907464" cy="274320"/>
          </a:xfrm>
        </p:spPr>
        <p:txBody>
          <a:bodyPr vert="horz" rtlCol="0"/>
          <a:lstStyle>
            <a:extLst/>
          </a:lstStyle>
          <a:p>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5B106E36-FD25-4E2D-B0AA-010F637433A0}" type="datetimeFigureOut">
              <a:rPr lang="ru-RU" smtClean="0"/>
              <a:pPr/>
              <a:t>12.09.2011</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lvl1pPr algn="l">
              <a:defRPr/>
            </a:lvl1pPr>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274638"/>
            <a:ext cx="6019800" cy="5851525"/>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5B106E36-FD25-4E2D-B0AA-010F637433A0}" type="datetimeFigureOut">
              <a:rPr lang="ru-RU" smtClean="0"/>
              <a:pPr/>
              <a:t>12.09.2011</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7" name="Прямоугольник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5B106E36-FD25-4E2D-B0AA-010F637433A0}" type="datetimeFigureOut">
              <a:rPr lang="ru-RU" smtClean="0"/>
              <a:pPr/>
              <a:t>12.09.2011</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Прямоугольник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8" name="Дата 7"/>
          <p:cNvSpPr>
            <a:spLocks noGrp="1"/>
          </p:cNvSpPr>
          <p:nvPr>
            <p:ph type="dt" sz="half" idx="10"/>
          </p:nvPr>
        </p:nvSpPr>
        <p:spPr>
          <a:xfrm>
            <a:off x="5562600" y="6513670"/>
            <a:ext cx="3002280" cy="274320"/>
          </a:xfrm>
        </p:spPr>
        <p:txBody>
          <a:bodyPr vert="horz" rtlCol="0"/>
          <a:lstStyle>
            <a:extLst/>
          </a:lstStyle>
          <a:p>
            <a:fld id="{5B106E36-FD25-4E2D-B0AA-010F637433A0}" type="datetimeFigureOut">
              <a:rPr lang="ru-RU" smtClean="0"/>
              <a:pPr/>
              <a:t>12.09.2011</a:t>
            </a:fld>
            <a:endParaRPr lang="ru-RU"/>
          </a:p>
        </p:txBody>
      </p:sp>
      <p:sp>
        <p:nvSpPr>
          <p:cNvPr id="9" name="Номер слайда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725C68B6-61C2-468F-89AB-4B9F7531AA68}" type="slidenum">
              <a:rPr lang="ru-RU" smtClean="0"/>
              <a:pPr/>
              <a:t>‹#›</a:t>
            </a:fld>
            <a:endParaRPr lang="ru-RU"/>
          </a:p>
        </p:txBody>
      </p:sp>
      <p:sp>
        <p:nvSpPr>
          <p:cNvPr id="10" name="Нижний колонтитул 9"/>
          <p:cNvSpPr>
            <a:spLocks noGrp="1"/>
          </p:cNvSpPr>
          <p:nvPr>
            <p:ph type="ftr" sz="quarter" idx="12"/>
          </p:nvPr>
        </p:nvSpPr>
        <p:spPr>
          <a:xfrm>
            <a:off x="1600200" y="6513670"/>
            <a:ext cx="3907464" cy="274320"/>
          </a:xfrm>
        </p:spPr>
        <p:txBody>
          <a:bodyPr vert="horz" rtlCol="0"/>
          <a:lstStyle>
            <a:extLst/>
          </a:lstStyle>
          <a:p>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Содержимое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5B106E36-FD25-4E2D-B0AA-010F637433A0}" type="datetimeFigureOut">
              <a:rPr lang="ru-RU" smtClean="0"/>
              <a:pPr/>
              <a:t>12.09.2011</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a:xfrm>
            <a:off x="8641080" y="6514568"/>
            <a:ext cx="464288" cy="274320"/>
          </a:xfrm>
        </p:spPr>
        <p:txBody>
          <a:bodyPr/>
          <a:lstStyle>
            <a:extLst/>
          </a:lstStyle>
          <a:p>
            <a:fld id="{725C68B6-61C2-468F-89AB-4B9F7531AA68}" type="slidenum">
              <a:rPr lang="ru-RU" smtClean="0"/>
              <a:pPr/>
              <a:t>‹#›</a:t>
            </a:fld>
            <a:endParaRPr lang="ru-RU"/>
          </a:p>
        </p:txBody>
      </p:sp>
      <p:sp>
        <p:nvSpPr>
          <p:cNvPr id="10" name="Прямоугольник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Прямоугольник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Прямоугольник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Заголовок 1"/>
          <p:cNvSpPr>
            <a:spLocks noGrp="1"/>
          </p:cNvSpPr>
          <p:nvPr>
            <p:ph type="title"/>
          </p:nvPr>
        </p:nvSpPr>
        <p:spPr>
          <a:xfrm>
            <a:off x="457200" y="251948"/>
            <a:ext cx="8229600" cy="1143000"/>
          </a:xfrm>
        </p:spPr>
        <p:txBody>
          <a:bodyPr anchor="b"/>
          <a:lstStyle>
            <a:lvl1pPr>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5B106E36-FD25-4E2D-B0AA-010F637433A0}" type="datetimeFigureOut">
              <a:rPr lang="ru-RU" smtClean="0"/>
              <a:pPr/>
              <a:t>12.09.2011</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9" name="Номер слайда 8"/>
          <p:cNvSpPr>
            <a:spLocks noGrp="1"/>
          </p:cNvSpPr>
          <p:nvPr>
            <p:ph type="sldNum" sz="quarter" idx="12"/>
          </p:nvPr>
        </p:nvSpPr>
        <p:spPr>
          <a:xfrm>
            <a:off x="8641080" y="6514568"/>
            <a:ext cx="464288" cy="274320"/>
          </a:xfrm>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53218"/>
            <a:ext cx="8229600" cy="1143000"/>
          </a:xfrm>
        </p:spPr>
        <p:txBody>
          <a:bodyP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5B106E36-FD25-4E2D-B0AA-010F637433A0}" type="datetimeFigureOut">
              <a:rPr lang="ru-RU" smtClean="0"/>
              <a:pPr/>
              <a:t>12.09.2011</a:t>
            </a:fld>
            <a:endParaRPr lang="ru-RU"/>
          </a:p>
        </p:txBody>
      </p:sp>
      <p:sp>
        <p:nvSpPr>
          <p:cNvPr id="4" name="Нижний колонтитул 3"/>
          <p:cNvSpPr>
            <a:spLocks noGrp="1"/>
          </p:cNvSpPr>
          <p:nvPr>
            <p:ph type="ftr" sz="quarter" idx="11"/>
          </p:nvPr>
        </p:nvSpPr>
        <p:spPr/>
        <p:txBody>
          <a:bodyPr/>
          <a:lstStyle>
            <a:extLst/>
          </a:lstStyle>
          <a:p>
            <a:endParaRPr lang="ru-RU"/>
          </a:p>
        </p:txBody>
      </p:sp>
      <p:sp>
        <p:nvSpPr>
          <p:cNvPr id="5" name="Номер слайда 4"/>
          <p:cNvSpPr>
            <a:spLocks noGrp="1"/>
          </p:cNvSpPr>
          <p:nvPr>
            <p:ph type="sldNum" sz="quarter" idx="12"/>
          </p:nvPr>
        </p:nvSpPr>
        <p:spPr/>
        <p:txBody>
          <a:bodyPr/>
          <a:lstStyle>
            <a:extLst/>
          </a:lstStyle>
          <a:p>
            <a:fld id="{725C68B6-61C2-468F-89AB-4B9F7531AA68}" type="slidenum">
              <a:rPr lang="ru-RU" smtClean="0"/>
              <a:pPr/>
              <a:t>‹#›</a:t>
            </a:fld>
            <a:endParaRPr lang="ru-RU"/>
          </a:p>
        </p:txBody>
      </p:sp>
      <p:sp>
        <p:nvSpPr>
          <p:cNvPr id="7" name="Прямоугольник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extLst/>
          </a:lstStyle>
          <a:p>
            <a:fld id="{5B106E36-FD25-4E2D-B0AA-010F637433A0}" type="datetimeFigureOut">
              <a:rPr lang="ru-RU" smtClean="0"/>
              <a:pPr/>
              <a:t>12.09.2011</a:t>
            </a:fld>
            <a:endParaRPr lang="ru-RU"/>
          </a:p>
        </p:txBody>
      </p:sp>
      <p:sp>
        <p:nvSpPr>
          <p:cNvPr id="3" name="Нижний колонтитул 2"/>
          <p:cNvSpPr>
            <a:spLocks noGrp="1"/>
          </p:cNvSpPr>
          <p:nvPr>
            <p:ph type="ftr" sz="quarter" idx="11"/>
          </p:nvPr>
        </p:nvSpPr>
        <p:spPr/>
        <p:txBody>
          <a:bodyPr/>
          <a:lstStyle>
            <a:extLst/>
          </a:lstStyle>
          <a:p>
            <a:endParaRPr lang="ru-RU"/>
          </a:p>
        </p:txBody>
      </p:sp>
      <p:sp>
        <p:nvSpPr>
          <p:cNvPr id="4" name="Номер слайда 3"/>
          <p:cNvSpPr>
            <a:spLocks noGrp="1"/>
          </p:cNvSpPr>
          <p:nvPr>
            <p:ph type="sldNum" sz="quarter" idx="12"/>
          </p:nvPr>
        </p:nvSpPr>
        <p:spPr/>
        <p:txBody>
          <a:bodyPr/>
          <a:lstStyle>
            <a:extLst/>
          </a:lstStyle>
          <a:p>
            <a:fld id="{725C68B6-61C2-468F-89AB-4B9F7531AA6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Прямоугольник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4963136" y="304800"/>
            <a:ext cx="3931920" cy="762000"/>
          </a:xfrm>
        </p:spPr>
        <p:txBody>
          <a:bodyPr anchor="b"/>
          <a:lstStyle>
            <a:lvl1pPr marL="0" algn="r">
              <a:buNone/>
              <a:defRPr sz="2000" b="1"/>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9" name="Дата 8"/>
          <p:cNvSpPr>
            <a:spLocks noGrp="1"/>
          </p:cNvSpPr>
          <p:nvPr>
            <p:ph type="dt" sz="half" idx="10"/>
          </p:nvPr>
        </p:nvSpPr>
        <p:spPr>
          <a:xfrm>
            <a:off x="5562600" y="6513670"/>
            <a:ext cx="3002280" cy="274320"/>
          </a:xfrm>
        </p:spPr>
        <p:txBody>
          <a:bodyPr vert="horz" rtlCol="0"/>
          <a:lstStyle>
            <a:extLst/>
          </a:lstStyle>
          <a:p>
            <a:fld id="{5B106E36-FD25-4E2D-B0AA-010F637433A0}" type="datetimeFigureOut">
              <a:rPr lang="ru-RU" smtClean="0"/>
              <a:pPr/>
              <a:t>12.09.2011</a:t>
            </a:fld>
            <a:endParaRPr lang="ru-RU"/>
          </a:p>
        </p:txBody>
      </p:sp>
      <p:sp>
        <p:nvSpPr>
          <p:cNvPr id="10" name="Номер слайда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725C68B6-61C2-468F-89AB-4B9F7531AA68}" type="slidenum">
              <a:rPr lang="ru-RU" smtClean="0"/>
              <a:pPr/>
              <a:t>‹#›</a:t>
            </a:fld>
            <a:endParaRPr lang="ru-RU"/>
          </a:p>
        </p:txBody>
      </p:sp>
      <p:sp>
        <p:nvSpPr>
          <p:cNvPr id="11" name="Нижний колонтитул 10"/>
          <p:cNvSpPr>
            <a:spLocks noGrp="1"/>
          </p:cNvSpPr>
          <p:nvPr>
            <p:ph type="ftr" sz="quarter" idx="12"/>
          </p:nvPr>
        </p:nvSpPr>
        <p:spPr>
          <a:xfrm>
            <a:off x="1600200" y="6513670"/>
            <a:ext cx="3907464" cy="274320"/>
          </a:xfrm>
        </p:spPr>
        <p:txBody>
          <a:bodyPr vert="horz" rtlCol="0"/>
          <a:lstStyle>
            <a:extLst/>
          </a:lstStyle>
          <a:p>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40443" y="4724400"/>
            <a:ext cx="5486400" cy="664536"/>
          </a:xfrm>
        </p:spPr>
        <p:txBody>
          <a:bodyPr anchor="b"/>
          <a:lstStyle>
            <a:lvl1pPr marL="0" algn="r">
              <a:buNone/>
              <a:defRPr sz="2000" b="1"/>
            </a:lvl1pPr>
            <a:extLst/>
          </a:lstStyle>
          <a:p>
            <a:r>
              <a:rPr kumimoji="0" lang="ru-RU" smtClean="0"/>
              <a:t>Образец заголовка</a:t>
            </a:r>
            <a:endParaRPr kumimoji="0" lang="en-US"/>
          </a:p>
        </p:txBody>
      </p:sp>
      <p:sp>
        <p:nvSpPr>
          <p:cNvPr id="4" name="Текст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ru-RU" smtClean="0"/>
              <a:t>Образец текста</a:t>
            </a:r>
          </a:p>
        </p:txBody>
      </p:sp>
      <p:sp>
        <p:nvSpPr>
          <p:cNvPr id="13" name="Рисунок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ru-RU" smtClean="0">
                <a:solidFill>
                  <a:schemeClr val="lt1"/>
                </a:solidFill>
                <a:latin typeface="+mn-lt"/>
                <a:ea typeface="+mn-ea"/>
                <a:cs typeface="+mn-cs"/>
              </a:rPr>
              <a:t>Вставка рисунка</a:t>
            </a:r>
            <a:endParaRPr kumimoji="0" lang="en-US" dirty="0">
              <a:solidFill>
                <a:schemeClr val="lt1"/>
              </a:solidFill>
              <a:latin typeface="+mn-lt"/>
              <a:ea typeface="+mn-ea"/>
              <a:cs typeface="+mn-cs"/>
            </a:endParaRPr>
          </a:p>
        </p:txBody>
      </p:sp>
      <p:sp>
        <p:nvSpPr>
          <p:cNvPr id="8" name="Дата 7"/>
          <p:cNvSpPr>
            <a:spLocks noGrp="1"/>
          </p:cNvSpPr>
          <p:nvPr>
            <p:ph type="dt" sz="half" idx="10"/>
          </p:nvPr>
        </p:nvSpPr>
        <p:spPr>
          <a:xfrm>
            <a:off x="5562600" y="6509004"/>
            <a:ext cx="3002280" cy="274320"/>
          </a:xfrm>
        </p:spPr>
        <p:txBody>
          <a:bodyPr vert="horz" rtlCol="0"/>
          <a:lstStyle>
            <a:extLst/>
          </a:lstStyle>
          <a:p>
            <a:fld id="{5B106E36-FD25-4E2D-B0AA-010F637433A0}" type="datetimeFigureOut">
              <a:rPr lang="ru-RU" smtClean="0"/>
              <a:pPr/>
              <a:t>12.09.2011</a:t>
            </a:fld>
            <a:endParaRPr lang="ru-RU"/>
          </a:p>
        </p:txBody>
      </p:sp>
      <p:sp>
        <p:nvSpPr>
          <p:cNvPr id="9" name="Номер слайда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725C68B6-61C2-468F-89AB-4B9F7531AA68}" type="slidenum">
              <a:rPr lang="ru-RU" smtClean="0"/>
              <a:pPr/>
              <a:t>‹#›</a:t>
            </a:fld>
            <a:endParaRPr lang="ru-RU"/>
          </a:p>
        </p:txBody>
      </p:sp>
      <p:sp>
        <p:nvSpPr>
          <p:cNvPr id="10" name="Нижний колонтитул 9"/>
          <p:cNvSpPr>
            <a:spLocks noGrp="1"/>
          </p:cNvSpPr>
          <p:nvPr>
            <p:ph type="ftr" sz="quarter" idx="12"/>
          </p:nvPr>
        </p:nvSpPr>
        <p:spPr>
          <a:xfrm>
            <a:off x="1600200" y="6509004"/>
            <a:ext cx="3907464" cy="274320"/>
          </a:xfrm>
        </p:spPr>
        <p:txBody>
          <a:bodyPr vert="horz" rtlCol="0"/>
          <a:lstStyle>
            <a:extLst/>
          </a:lstStyle>
          <a:p>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Прямоугольник с двумя скругленными противолежащими углами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Нижний колонтитул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ru-RU"/>
          </a:p>
        </p:txBody>
      </p:sp>
      <p:sp>
        <p:nvSpPr>
          <p:cNvPr id="14" name="Дата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5B106E36-FD25-4E2D-B0AA-010F637433A0}" type="datetimeFigureOut">
              <a:rPr lang="ru-RU" smtClean="0"/>
              <a:pPr/>
              <a:t>12.09.2011</a:t>
            </a:fld>
            <a:endParaRPr lang="ru-RU"/>
          </a:p>
        </p:txBody>
      </p:sp>
      <p:sp>
        <p:nvSpPr>
          <p:cNvPr id="23" name="Номер слайда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725C68B6-61C2-468F-89AB-4B9F7531AA68}" type="slidenum">
              <a:rPr lang="ru-RU" smtClean="0"/>
              <a:pPr/>
              <a:t>‹#›</a:t>
            </a:fld>
            <a:endParaRPr lang="ru-RU"/>
          </a:p>
        </p:txBody>
      </p:sp>
      <p:sp>
        <p:nvSpPr>
          <p:cNvPr id="22" name="Заголовок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ru-RU" smtClean="0"/>
              <a:t>Образец заголовка</a:t>
            </a:r>
            <a:endParaRPr kumimoji="0" lang="en-US"/>
          </a:p>
        </p:txBody>
      </p:sp>
      <p:sp>
        <p:nvSpPr>
          <p:cNvPr id="13" name="Текст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64234" y="381000"/>
            <a:ext cx="8229600" cy="4476759"/>
          </a:xfrm>
        </p:spPr>
        <p:txBody>
          <a:bodyPr>
            <a:normAutofit/>
          </a:bodyPr>
          <a:lstStyle/>
          <a:p>
            <a:r>
              <a:rPr lang="ru-RU" sz="3600" b="1" cap="all" dirty="0" smtClean="0"/>
              <a:t>Костюм как выражение многообразия культурных кодов. Исторические трансформации языка костюма. Скифы. Сарматы. </a:t>
            </a:r>
            <a:r>
              <a:rPr lang="ru-RU" sz="3600" b="1" cap="all" dirty="0" err="1" smtClean="0"/>
              <a:t>Саргат</a:t>
            </a:r>
            <a:r>
              <a:rPr lang="ru-RU" b="1" cap="all" dirty="0" err="1" smtClean="0"/>
              <a:t>ы</a:t>
            </a:r>
            <a:r>
              <a:rPr lang="ru-RU" b="1" cap="all" dirty="0" smtClean="0"/>
              <a:t>.</a:t>
            </a:r>
            <a:r>
              <a:rPr lang="ru-RU" dirty="0" smtClean="0"/>
              <a:t/>
            </a:r>
            <a:br>
              <a:rPr lang="ru-RU" dirty="0" smtClean="0"/>
            </a:br>
            <a:endParaRPr lang="ru-RU" dirty="0"/>
          </a:p>
        </p:txBody>
      </p:sp>
      <p:sp>
        <p:nvSpPr>
          <p:cNvPr id="3" name="Подзаголовок 2"/>
          <p:cNvSpPr>
            <a:spLocks noGrp="1"/>
          </p:cNvSpPr>
          <p:nvPr>
            <p:ph type="subTitle" idx="1"/>
          </p:nvPr>
        </p:nvSpPr>
        <p:spPr>
          <a:xfrm rot="10800000" flipV="1">
            <a:off x="2085589" y="4082124"/>
            <a:ext cx="6560234" cy="1787100"/>
          </a:xfrm>
        </p:spPr>
        <p:txBody>
          <a:bodyPr>
            <a:normAutofit/>
          </a:bodyPr>
          <a:lstStyle/>
          <a:p>
            <a:r>
              <a:rPr lang="ru-RU" dirty="0" smtClean="0"/>
              <a:t>Лекция № 2</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Середина 2 –го тысячелетия до нашей эры. Западная Сибирь.</a:t>
            </a:r>
            <a:endParaRPr lang="ru-RU" dirty="0"/>
          </a:p>
        </p:txBody>
      </p:sp>
      <p:sp>
        <p:nvSpPr>
          <p:cNvPr id="3" name="Содержимое 2"/>
          <p:cNvSpPr>
            <a:spLocks noGrp="1"/>
          </p:cNvSpPr>
          <p:nvPr>
            <p:ph sz="half" idx="1"/>
          </p:nvPr>
        </p:nvSpPr>
        <p:spPr/>
        <p:txBody>
          <a:bodyPr>
            <a:normAutofit fontScale="85000" lnSpcReduction="10000"/>
          </a:bodyPr>
          <a:lstStyle/>
          <a:p>
            <a:r>
              <a:rPr lang="ru-RU" dirty="0" smtClean="0"/>
              <a:t>Наверное, тогда же родились и плетеные доспехи у первобытного воина, как некая замена щиту. Ведь у лучника по время боя заняты обе руки, и он остается открытым для стрел врага. Так же открыт и воин, вынужденный держать в одной руке копье, а в другой топор.</a:t>
            </a:r>
            <a:endParaRPr lang="ru-RU" dirty="0"/>
          </a:p>
        </p:txBody>
      </p:sp>
      <p:pic>
        <p:nvPicPr>
          <p:cNvPr id="2050" name="Picture 2" descr="D:\Мои документы\Ольга\костюмы 2010\андроновцы Обабков\5.jpg"/>
          <p:cNvPicPr>
            <a:picLocks noGrp="1" noChangeAspect="1" noChangeArrowheads="1"/>
          </p:cNvPicPr>
          <p:nvPr>
            <p:ph sz="half" idx="2"/>
          </p:nvPr>
        </p:nvPicPr>
        <p:blipFill>
          <a:blip r:embed="rId2" cstate="print"/>
          <a:srcRect r="43210" b="17993"/>
          <a:stretch>
            <a:fillRect/>
          </a:stretch>
        </p:blipFill>
        <p:spPr bwMode="auto">
          <a:xfrm>
            <a:off x="5000628" y="1714488"/>
            <a:ext cx="2357454" cy="4659434"/>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Военный костюм</a:t>
            </a:r>
            <a:endParaRPr lang="ru-RU" dirty="0"/>
          </a:p>
        </p:txBody>
      </p:sp>
      <p:sp>
        <p:nvSpPr>
          <p:cNvPr id="3" name="Содержимое 2"/>
          <p:cNvSpPr>
            <a:spLocks noGrp="1"/>
          </p:cNvSpPr>
          <p:nvPr>
            <p:ph sz="half" idx="1"/>
          </p:nvPr>
        </p:nvSpPr>
        <p:spPr/>
        <p:txBody>
          <a:bodyPr>
            <a:normAutofit fontScale="70000" lnSpcReduction="20000"/>
          </a:bodyPr>
          <a:lstStyle/>
          <a:p>
            <a:r>
              <a:rPr lang="ru-RU" dirty="0" smtClean="0"/>
              <a:t>Неплохой защитой могли служить и плотные косматые шкуры животных, которые, скорее всего, и были самыми первыми доспехами. Рубящий удар, нанесенный коротким клинковым оружием сверху вниз вдоль шерсти, соскальзывал с неё. Толстые, особенно на шее, и плотные шкуры крупных копытных, отформованные в сыром виде и потом загрубевшие, становились непреодолимой преградой для большинства разновидностей оружия тех лет.</a:t>
            </a:r>
            <a:endParaRPr lang="ru-RU" dirty="0"/>
          </a:p>
        </p:txBody>
      </p:sp>
      <p:pic>
        <p:nvPicPr>
          <p:cNvPr id="3074" name="Picture 2" descr="D:\Мои документы\Ольга\костюмы 2010\андроновцы Обабков\3.jpg"/>
          <p:cNvPicPr>
            <a:picLocks noGrp="1" noChangeAspect="1" noChangeArrowheads="1"/>
          </p:cNvPicPr>
          <p:nvPr>
            <p:ph sz="half" idx="2"/>
          </p:nvPr>
        </p:nvPicPr>
        <p:blipFill>
          <a:blip r:embed="rId2" cstate="print"/>
          <a:srcRect b="14837"/>
          <a:stretch>
            <a:fillRect/>
          </a:stretch>
        </p:blipFill>
        <p:spPr bwMode="auto">
          <a:xfrm>
            <a:off x="5017922" y="1646238"/>
            <a:ext cx="3299156" cy="3854464"/>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Скифский </a:t>
            </a:r>
            <a:r>
              <a:rPr lang="ru-RU" dirty="0" smtClean="0"/>
              <a:t>воин.</a:t>
            </a:r>
            <a:endParaRPr lang="ru-RU" dirty="0"/>
          </a:p>
        </p:txBody>
      </p:sp>
      <p:sp>
        <p:nvSpPr>
          <p:cNvPr id="4" name="Содержимое 3"/>
          <p:cNvSpPr>
            <a:spLocks noGrp="1"/>
          </p:cNvSpPr>
          <p:nvPr>
            <p:ph sz="half" idx="2"/>
          </p:nvPr>
        </p:nvSpPr>
        <p:spPr/>
        <p:txBody>
          <a:bodyPr>
            <a:normAutofit fontScale="47500" lnSpcReduction="20000"/>
          </a:bodyPr>
          <a:lstStyle/>
          <a:p>
            <a:r>
              <a:rPr lang="ru-RU" sz="3300" b="1" dirty="0" smtClean="0"/>
              <a:t>Он </a:t>
            </a:r>
            <a:r>
              <a:rPr lang="ru-RU" sz="3300" b="1" dirty="0" smtClean="0"/>
              <a:t>облачен в головной убор (а), украшенный аппликацией листового золота, вырезанными из дерева позолоченными фигурками животных  и увенчанный головой </a:t>
            </a:r>
            <a:r>
              <a:rPr lang="ru-RU" sz="3300" b="1" dirty="0" smtClean="0"/>
              <a:t>орлиного </a:t>
            </a:r>
            <a:r>
              <a:rPr lang="ru-RU" sz="3300" b="1" dirty="0" smtClean="0"/>
              <a:t>грифона , который держит в клюве голову копытного. Корпус защищен латами, которые представляют собой кирасу, собранную из прямоугольных медных пластин, связанных между собой ремешками в уголках по принципу, хорошо известному в китайской оружейной традиции. </a:t>
            </a:r>
            <a:r>
              <a:rPr lang="ru-RU" sz="3300" b="1" dirty="0" smtClean="0"/>
              <a:t>Руки </a:t>
            </a:r>
            <a:r>
              <a:rPr lang="ru-RU" sz="3300" b="1" dirty="0" smtClean="0"/>
              <a:t>до локтей закрыты наборными оплечьями, которые видны под матерчатыми лопастями с аппликациями в зверином стиле из золотой фольги. На плечи наброшена шуба .</a:t>
            </a:r>
          </a:p>
          <a:p>
            <a:endParaRPr lang="ru-RU" dirty="0"/>
          </a:p>
        </p:txBody>
      </p:sp>
      <p:sp>
        <p:nvSpPr>
          <p:cNvPr id="5" name="Заголовок 1"/>
          <p:cNvSpPr txBox="1">
            <a:spLocks/>
          </p:cNvSpPr>
          <p:nvPr/>
        </p:nvSpPr>
        <p:spPr>
          <a:xfrm>
            <a:off x="500034" y="285728"/>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p>
            <a:pPr marL="54864" marR="0" lvl="0" indent="0" algn="r" defTabSz="914400" rtl="0" eaLnBrk="1" fontAlgn="auto" latinLnBrk="0" hangingPunct="1">
              <a:lnSpc>
                <a:spcPct val="100000"/>
              </a:lnSpc>
              <a:spcBef>
                <a:spcPct val="0"/>
              </a:spcBef>
              <a:spcAft>
                <a:spcPts val="0"/>
              </a:spcAft>
              <a:buClrTx/>
              <a:buSzTx/>
              <a:buFontTx/>
              <a:buNone/>
              <a:tabLst/>
              <a:defRPr/>
            </a:pPr>
            <a:r>
              <a:rPr kumimoji="0" lang="ru-RU" sz="4600" b="0" i="0" u="none" strike="noStrike" kern="1200" cap="none" spc="0" normalizeH="0" baseline="0" noProof="0" smtClean="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mj-lt"/>
                <a:ea typeface="+mj-ea"/>
                <a:cs typeface="+mj-cs"/>
              </a:rPr>
              <a:t>Скифский воин.</a:t>
            </a:r>
            <a:endParaRPr kumimoji="0" lang="ru-RU" sz="4600" b="0" i="0" u="none" strike="noStrike" kern="1200" cap="none" spc="0" normalizeH="0" baseline="0" noProof="0" dirty="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mj-lt"/>
              <a:ea typeface="+mj-ea"/>
              <a:cs typeface="+mj-cs"/>
            </a:endParaRPr>
          </a:p>
        </p:txBody>
      </p:sp>
      <p:pic>
        <p:nvPicPr>
          <p:cNvPr id="6" name="Picture 2" descr="Стили"/>
          <p:cNvPicPr>
            <a:picLocks noGrp="1" noChangeAspect="1" noChangeArrowheads="1"/>
          </p:cNvPicPr>
          <p:nvPr>
            <p:ph sz="half" idx="1"/>
          </p:nvPr>
        </p:nvPicPr>
        <p:blipFill>
          <a:blip r:embed="rId2" cstate="print">
            <a:lum/>
          </a:blip>
          <a:srcRect l="50117"/>
          <a:stretch>
            <a:fillRect/>
          </a:stretch>
        </p:blipFill>
        <p:spPr bwMode="auto">
          <a:xfrm>
            <a:off x="958496" y="1646238"/>
            <a:ext cx="3036008" cy="4525962"/>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smtClean="0"/>
              <a:t>Саргатский</a:t>
            </a:r>
            <a:r>
              <a:rPr lang="ru-RU" dirty="0" smtClean="0"/>
              <a:t> воин</a:t>
            </a:r>
            <a:endParaRPr lang="ru-RU" dirty="0"/>
          </a:p>
        </p:txBody>
      </p:sp>
      <p:sp>
        <p:nvSpPr>
          <p:cNvPr id="4" name="Содержимое 3"/>
          <p:cNvSpPr>
            <a:spLocks noGrp="1"/>
          </p:cNvSpPr>
          <p:nvPr>
            <p:ph sz="half" idx="2"/>
          </p:nvPr>
        </p:nvSpPr>
        <p:spPr>
          <a:xfrm>
            <a:off x="10858544" y="1645920"/>
            <a:ext cx="71438" cy="4526280"/>
          </a:xfrm>
        </p:spPr>
        <p:txBody>
          <a:bodyPr>
            <a:normAutofit fontScale="77500" lnSpcReduction="20000"/>
          </a:bodyPr>
          <a:lstStyle/>
          <a:p>
            <a:endParaRPr lang="ru-RU" dirty="0"/>
          </a:p>
        </p:txBody>
      </p:sp>
      <p:sp>
        <p:nvSpPr>
          <p:cNvPr id="6" name="Содержимое 5"/>
          <p:cNvSpPr>
            <a:spLocks noGrp="1"/>
          </p:cNvSpPr>
          <p:nvPr>
            <p:ph sz="half" idx="1"/>
          </p:nvPr>
        </p:nvSpPr>
        <p:spPr/>
        <p:txBody>
          <a:bodyPr>
            <a:normAutofit fontScale="77500" lnSpcReduction="20000"/>
          </a:bodyPr>
          <a:lstStyle/>
          <a:p>
            <a:r>
              <a:rPr lang="ru-RU" dirty="0" smtClean="0"/>
              <a:t>Ударную часть </a:t>
            </a:r>
            <a:r>
              <a:rPr lang="ru-RU" dirty="0" err="1" smtClean="0"/>
              <a:t>саргатского</a:t>
            </a:r>
            <a:r>
              <a:rPr lang="ru-RU" dirty="0" smtClean="0"/>
              <a:t> войска составляла тяжеловооруженная, закованная в латы конница - «</a:t>
            </a:r>
            <a:r>
              <a:rPr lang="ru-RU" dirty="0" err="1" smtClean="0"/>
              <a:t>катафрактарии</a:t>
            </a:r>
            <a:r>
              <a:rPr lang="ru-RU" dirty="0" smtClean="0"/>
              <a:t>» (от греч. </a:t>
            </a:r>
            <a:r>
              <a:rPr lang="ru-RU" dirty="0" err="1" smtClean="0"/>
              <a:t>катафракта</a:t>
            </a:r>
            <a:r>
              <a:rPr lang="ru-RU" dirty="0" smtClean="0"/>
              <a:t> - всаднические доспехи).Роговые пластины </a:t>
            </a:r>
            <a:r>
              <a:rPr lang="ru-RU" dirty="0" err="1" smtClean="0"/>
              <a:t>саргатских</a:t>
            </a:r>
            <a:r>
              <a:rPr lang="ru-RU" dirty="0" smtClean="0"/>
              <a:t> доспехов стягивались между собой ремнями. Доспехи целиком закрывали корпус даже ноги воина. </a:t>
            </a:r>
            <a:endParaRPr lang="ru-RU" dirty="0"/>
          </a:p>
        </p:txBody>
      </p:sp>
      <p:pic>
        <p:nvPicPr>
          <p:cNvPr id="7" name="Picture 2"/>
          <p:cNvPicPr>
            <a:picLocks noChangeAspect="1" noChangeArrowheads="1"/>
          </p:cNvPicPr>
          <p:nvPr/>
        </p:nvPicPr>
        <p:blipFill>
          <a:blip r:embed="rId2" cstate="print"/>
          <a:srcRect/>
          <a:stretch>
            <a:fillRect/>
          </a:stretch>
        </p:blipFill>
        <p:spPr bwMode="auto">
          <a:xfrm>
            <a:off x="4786314" y="1357298"/>
            <a:ext cx="2727688" cy="5073918"/>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sz="half" idx="1"/>
          </p:nvPr>
        </p:nvSpPr>
        <p:spPr/>
        <p:txBody>
          <a:bodyPr>
            <a:normAutofit fontScale="62500" lnSpcReduction="20000"/>
          </a:bodyPr>
          <a:lstStyle/>
          <a:p>
            <a:r>
              <a:rPr lang="ru-RU" dirty="0" smtClean="0"/>
              <a:t>Руки до самых локтей защищали лопасти оплечий, а ниже пояса монолитные латы разделялись на две подвижные полы, которые состояли из ярусом связанных между собой лент, набранных из отдельных пластин. Это устройство позволяло воину самостоятельно садиться верхом на лошадь. Вооружение латника включало в себя мощное копье и длинный меч, привязанный к поясу за специальную скобу у устья ножен. Такие клинки и носить стали по-другому - в вертикальном положении. V - III вв. до н. э. </a:t>
            </a:r>
          </a:p>
          <a:p>
            <a:endParaRPr lang="ru-RU" dirty="0"/>
          </a:p>
        </p:txBody>
      </p:sp>
      <p:pic>
        <p:nvPicPr>
          <p:cNvPr id="5123" name="Picture 3" descr="D:\Мои документы\Ольга\костюмы\военный костюм\Комар Игорь\100_0892.jpg"/>
          <p:cNvPicPr>
            <a:picLocks noGrp="1" noChangeAspect="1" noChangeArrowheads="1"/>
          </p:cNvPicPr>
          <p:nvPr>
            <p:ph sz="half" idx="2"/>
          </p:nvPr>
        </p:nvPicPr>
        <p:blipFill>
          <a:blip r:embed="rId2" cstate="print"/>
          <a:srcRect/>
          <a:stretch>
            <a:fillRect/>
          </a:stretch>
        </p:blipFill>
        <p:spPr bwMode="auto">
          <a:xfrm>
            <a:off x="4857752" y="1643050"/>
            <a:ext cx="3391293" cy="4525962"/>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Так же</a:t>
            </a:r>
            <a:endParaRPr lang="ru-RU" dirty="0"/>
          </a:p>
        </p:txBody>
      </p:sp>
      <p:sp>
        <p:nvSpPr>
          <p:cNvPr id="4" name="Содержимое 3"/>
          <p:cNvSpPr>
            <a:spLocks noGrp="1"/>
          </p:cNvSpPr>
          <p:nvPr>
            <p:ph sz="half" idx="2"/>
          </p:nvPr>
        </p:nvSpPr>
        <p:spPr/>
        <p:txBody>
          <a:bodyPr>
            <a:normAutofit lnSpcReduction="10000"/>
          </a:bodyPr>
          <a:lstStyle/>
          <a:p>
            <a:r>
              <a:rPr lang="ru-RU" dirty="0" smtClean="0"/>
              <a:t>На исторических военных костюмах существовали </a:t>
            </a:r>
            <a:r>
              <a:rPr lang="ru-RU" dirty="0" smtClean="0"/>
              <a:t>информативные «костюмные коды</a:t>
            </a:r>
            <a:r>
              <a:rPr lang="ru-RU" dirty="0" smtClean="0"/>
              <a:t>»,</a:t>
            </a:r>
          </a:p>
          <a:p>
            <a:r>
              <a:rPr lang="ru-RU" dirty="0" smtClean="0"/>
              <a:t>Такие как «боевая раскраска», </a:t>
            </a:r>
            <a:r>
              <a:rPr lang="ru-RU" dirty="0" err="1" smtClean="0"/>
              <a:t>обережная</a:t>
            </a:r>
            <a:r>
              <a:rPr lang="ru-RU" dirty="0" smtClean="0"/>
              <a:t> символика, маскирующий цвет и т.п.  </a:t>
            </a:r>
            <a:endParaRPr lang="ru-RU" dirty="0"/>
          </a:p>
        </p:txBody>
      </p:sp>
      <p:pic>
        <p:nvPicPr>
          <p:cNvPr id="6146" name="Picture 2" descr="D:\Мои документы\Ольга\костюмы 2010\андроновцы Обабков\7.jpg"/>
          <p:cNvPicPr>
            <a:picLocks noGrp="1" noChangeAspect="1" noChangeArrowheads="1"/>
          </p:cNvPicPr>
          <p:nvPr>
            <p:ph sz="half" idx="1"/>
          </p:nvPr>
        </p:nvPicPr>
        <p:blipFill>
          <a:blip r:embed="rId2" cstate="print"/>
          <a:srcRect r="-414" b="33777"/>
          <a:stretch>
            <a:fillRect/>
          </a:stretch>
        </p:blipFill>
        <p:spPr bwMode="auto">
          <a:xfrm>
            <a:off x="357159" y="1646237"/>
            <a:ext cx="3858610" cy="399734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normAutofit fontScale="90000"/>
          </a:bodyPr>
          <a:lstStyle/>
          <a:p>
            <a:r>
              <a:rPr lang="ru-RU" dirty="0" smtClean="0"/>
              <a:t>Одежду можно рассматривать и как вещь и как символ,</a:t>
            </a:r>
            <a:endParaRPr lang="ru-RU" dirty="0"/>
          </a:p>
        </p:txBody>
      </p:sp>
      <p:sp>
        <p:nvSpPr>
          <p:cNvPr id="5" name="Содержимое 4"/>
          <p:cNvSpPr>
            <a:spLocks noGrp="1"/>
          </p:cNvSpPr>
          <p:nvPr>
            <p:ph sz="half" idx="1"/>
          </p:nvPr>
        </p:nvSpPr>
        <p:spPr/>
        <p:txBody>
          <a:bodyPr>
            <a:normAutofit fontScale="85000" lnSpcReduction="20000"/>
          </a:bodyPr>
          <a:lstStyle/>
          <a:p>
            <a:r>
              <a:rPr lang="ru-RU" dirty="0" smtClean="0"/>
              <a:t>характеризующий </a:t>
            </a:r>
            <a:r>
              <a:rPr lang="ru-RU" dirty="0" smtClean="0"/>
              <a:t>её владельца. Знаково-символическая природа одежды выражена в феномене костюма</a:t>
            </a:r>
            <a:r>
              <a:rPr lang="ru-RU" dirty="0" smtClean="0"/>
              <a:t>.</a:t>
            </a:r>
          </a:p>
          <a:p>
            <a:r>
              <a:rPr lang="ru-RU" dirty="0" smtClean="0"/>
              <a:t>Костюм </a:t>
            </a:r>
            <a:r>
              <a:rPr lang="ru-RU" dirty="0" smtClean="0"/>
              <a:t>с позиций структурного анализа - это </a:t>
            </a:r>
            <a:r>
              <a:rPr lang="ru-RU" b="1" dirty="0" smtClean="0"/>
              <a:t>система символов и знаков различной степени информативности, </a:t>
            </a:r>
            <a:r>
              <a:rPr lang="ru-RU" dirty="0" smtClean="0"/>
              <a:t>вызывающих соответствующие образные ассоциации в сознании людей. </a:t>
            </a:r>
            <a:endParaRPr lang="ru-RU" dirty="0"/>
          </a:p>
        </p:txBody>
      </p:sp>
      <p:pic>
        <p:nvPicPr>
          <p:cNvPr id="7" name="Picture 5" descr="roba-1470-2"/>
          <p:cNvPicPr>
            <a:picLocks noGrp="1" noChangeAspect="1" noChangeArrowheads="1"/>
          </p:cNvPicPr>
          <p:nvPr>
            <p:ph sz="half" idx="2"/>
          </p:nvPr>
        </p:nvPicPr>
        <p:blipFill>
          <a:blip r:embed="rId2" cstate="print"/>
          <a:srcRect/>
          <a:stretch>
            <a:fillRect/>
          </a:stretch>
        </p:blipFill>
        <p:spPr bwMode="auto">
          <a:xfrm>
            <a:off x="4921233" y="1646238"/>
            <a:ext cx="3492534" cy="4525962"/>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«Прочитать» костюм как текст </a:t>
            </a:r>
            <a:endParaRPr lang="ru-RU" dirty="0"/>
          </a:p>
        </p:txBody>
      </p:sp>
      <p:sp>
        <p:nvSpPr>
          <p:cNvPr id="4" name="Содержимое 3"/>
          <p:cNvSpPr>
            <a:spLocks noGrp="1"/>
          </p:cNvSpPr>
          <p:nvPr>
            <p:ph sz="half" idx="2"/>
          </p:nvPr>
        </p:nvSpPr>
        <p:spPr/>
        <p:txBody>
          <a:bodyPr>
            <a:normAutofit fontScale="77500" lnSpcReduction="20000"/>
          </a:bodyPr>
          <a:lstStyle/>
          <a:p>
            <a:r>
              <a:rPr lang="ru-RU" dirty="0" smtClean="0"/>
              <a:t>означает </a:t>
            </a:r>
            <a:r>
              <a:rPr lang="ru-RU" dirty="0" smtClean="0"/>
              <a:t>раскрыть </a:t>
            </a:r>
            <a:r>
              <a:rPr lang="ru-RU" b="1" dirty="0" smtClean="0"/>
              <a:t>информацию, закодированную</a:t>
            </a:r>
            <a:r>
              <a:rPr lang="ru-RU" dirty="0" smtClean="0"/>
              <a:t> не только </a:t>
            </a:r>
            <a:r>
              <a:rPr lang="ru-RU" b="1" dirty="0" smtClean="0"/>
              <a:t>в</a:t>
            </a:r>
            <a:r>
              <a:rPr lang="ru-RU" dirty="0" smtClean="0"/>
              <a:t> его материале, </a:t>
            </a:r>
            <a:r>
              <a:rPr lang="ru-RU" b="1" dirty="0" smtClean="0"/>
              <a:t>крое, силуэте, </a:t>
            </a:r>
            <a:r>
              <a:rPr lang="ru-RU" b="1" dirty="0" err="1" smtClean="0"/>
              <a:t>колористике</a:t>
            </a:r>
            <a:r>
              <a:rPr lang="ru-RU" b="1" dirty="0" smtClean="0"/>
              <a:t>, орнаментике, способах носить и комплектовать </a:t>
            </a:r>
            <a:r>
              <a:rPr lang="ru-RU" dirty="0" smtClean="0"/>
              <a:t>детали костюма, но и в неразрывно связанных с ним внешнем </a:t>
            </a:r>
            <a:r>
              <a:rPr lang="ru-RU" b="1" u="sng" dirty="0" smtClean="0"/>
              <a:t>облике, мимике, выразительных позах и жестах </a:t>
            </a:r>
            <a:r>
              <a:rPr lang="ru-RU" dirty="0" smtClean="0"/>
              <a:t>владельца костюма.</a:t>
            </a:r>
            <a:endParaRPr lang="ru-RU" dirty="0"/>
          </a:p>
        </p:txBody>
      </p:sp>
      <p:pic>
        <p:nvPicPr>
          <p:cNvPr id="5" name="Picture 5" descr="cranach097"/>
          <p:cNvPicPr>
            <a:picLocks noGrp="1" noChangeAspect="1" noChangeArrowheads="1"/>
          </p:cNvPicPr>
          <p:nvPr>
            <p:ph sz="half" idx="1"/>
          </p:nvPr>
        </p:nvPicPr>
        <p:blipFill>
          <a:blip r:embed="rId2" cstate="print">
            <a:lum contrast="24000"/>
          </a:blip>
          <a:srcRect/>
          <a:stretch>
            <a:fillRect/>
          </a:stretch>
        </p:blipFill>
        <p:spPr bwMode="auto">
          <a:xfrm>
            <a:off x="892413" y="1646238"/>
            <a:ext cx="3168173" cy="4525962"/>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В качестве элементов «языка костюма»</a:t>
            </a:r>
            <a:endParaRPr lang="ru-RU" dirty="0"/>
          </a:p>
        </p:txBody>
      </p:sp>
      <p:sp>
        <p:nvSpPr>
          <p:cNvPr id="3" name="Содержимое 2"/>
          <p:cNvSpPr>
            <a:spLocks noGrp="1"/>
          </p:cNvSpPr>
          <p:nvPr>
            <p:ph sz="half" idx="1"/>
          </p:nvPr>
        </p:nvSpPr>
        <p:spPr/>
        <p:txBody>
          <a:bodyPr>
            <a:normAutofit fontScale="92500"/>
          </a:bodyPr>
          <a:lstStyle/>
          <a:p>
            <a:r>
              <a:rPr lang="ru-RU" dirty="0" smtClean="0"/>
              <a:t>выступают </a:t>
            </a:r>
            <a:r>
              <a:rPr lang="ru-RU" dirty="0" smtClean="0"/>
              <a:t>символы, знаки, приписываемые им значения и смыслы, при этом знаками выступают - цвет, декор, композиция, фактура материала. Основными трансляторами «языка костюма» являются </a:t>
            </a:r>
            <a:r>
              <a:rPr lang="ru-RU" b="1" u="sng" dirty="0" smtClean="0"/>
              <a:t>обычай и мода.</a:t>
            </a:r>
          </a:p>
          <a:p>
            <a:endParaRPr lang="ru-RU" dirty="0"/>
          </a:p>
        </p:txBody>
      </p:sp>
      <p:pic>
        <p:nvPicPr>
          <p:cNvPr id="5" name="Picture 4"/>
          <p:cNvPicPr>
            <a:picLocks noGrp="1" noChangeAspect="1" noChangeArrowheads="1"/>
          </p:cNvPicPr>
          <p:nvPr>
            <p:ph sz="half" idx="2"/>
          </p:nvPr>
        </p:nvPicPr>
        <p:blipFill>
          <a:blip r:embed="rId2" cstate="print">
            <a:lum bright="-10000" contrast="30000"/>
          </a:blip>
          <a:srcRect/>
          <a:stretch>
            <a:fillRect/>
          </a:stretch>
        </p:blipFill>
        <p:spPr bwMode="auto">
          <a:xfrm>
            <a:off x="5216554" y="1646238"/>
            <a:ext cx="2901892" cy="4525962"/>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4357686" y="785794"/>
            <a:ext cx="4329114" cy="610742"/>
          </a:xfrm>
        </p:spPr>
        <p:txBody>
          <a:bodyPr>
            <a:noAutofit/>
          </a:bodyPr>
          <a:lstStyle/>
          <a:p>
            <a:r>
              <a:rPr lang="ru-RU" sz="2800" dirty="0" smtClean="0"/>
              <a:t>Костюм новобрачной</a:t>
            </a:r>
            <a:endParaRPr lang="ru-RU" sz="2800" dirty="0"/>
          </a:p>
        </p:txBody>
      </p:sp>
      <p:sp>
        <p:nvSpPr>
          <p:cNvPr id="6" name="Содержимое 5"/>
          <p:cNvSpPr>
            <a:spLocks noGrp="1"/>
          </p:cNvSpPr>
          <p:nvPr>
            <p:ph sz="half" idx="1"/>
          </p:nvPr>
        </p:nvSpPr>
        <p:spPr/>
        <p:txBody>
          <a:bodyPr>
            <a:normAutofit fontScale="92500"/>
          </a:bodyPr>
          <a:lstStyle/>
          <a:p>
            <a:r>
              <a:rPr lang="ru-RU" dirty="0" smtClean="0"/>
              <a:t>Уже на самых ранних стадиях развития человеческого общества одежда была не только «укрытием» для людей, но и символизировала определённые жизненные процессы, была </a:t>
            </a:r>
            <a:r>
              <a:rPr lang="ru-RU" b="1" u="sng" dirty="0" smtClean="0"/>
              <a:t>ритуальным предметом.</a:t>
            </a:r>
            <a:endParaRPr lang="ru-RU" b="1" u="sng" dirty="0"/>
          </a:p>
        </p:txBody>
      </p:sp>
      <p:pic>
        <p:nvPicPr>
          <p:cNvPr id="8" name="Picture 6" descr="image0вв02"/>
          <p:cNvPicPr>
            <a:picLocks noGrp="1" noChangeAspect="1" noChangeArrowheads="1"/>
          </p:cNvPicPr>
          <p:nvPr>
            <p:ph sz="half" idx="2"/>
          </p:nvPr>
        </p:nvPicPr>
        <p:blipFill>
          <a:blip r:embed="rId2" cstate="print"/>
          <a:srcRect/>
          <a:stretch>
            <a:fillRect/>
          </a:stretch>
        </p:blipFill>
        <p:spPr bwMode="auto">
          <a:xfrm>
            <a:off x="5220303" y="1646238"/>
            <a:ext cx="2894393" cy="4525962"/>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85776"/>
            <a:ext cx="8229600" cy="285776"/>
          </a:xfrm>
        </p:spPr>
        <p:txBody>
          <a:bodyPr>
            <a:normAutofit fontScale="90000"/>
          </a:bodyPr>
          <a:lstStyle/>
          <a:p>
            <a:endParaRPr lang="ru-RU" dirty="0"/>
          </a:p>
        </p:txBody>
      </p:sp>
      <p:sp>
        <p:nvSpPr>
          <p:cNvPr id="4" name="Содержимое 3"/>
          <p:cNvSpPr>
            <a:spLocks noGrp="1"/>
          </p:cNvSpPr>
          <p:nvPr>
            <p:ph sz="half" idx="2"/>
          </p:nvPr>
        </p:nvSpPr>
        <p:spPr/>
        <p:txBody>
          <a:bodyPr/>
          <a:lstStyle/>
          <a:p>
            <a:r>
              <a:rPr lang="ru-RU" dirty="0" smtClean="0"/>
              <a:t>Генезис </a:t>
            </a:r>
            <a:r>
              <a:rPr lang="ru-RU" dirty="0" err="1" smtClean="0"/>
              <a:t>знаково</a:t>
            </a:r>
            <a:r>
              <a:rPr lang="ru-RU" dirty="0" smtClean="0"/>
              <a:t> символической </a:t>
            </a:r>
            <a:r>
              <a:rPr lang="ru-RU" dirty="0" smtClean="0"/>
              <a:t>функции костюма неразрывно связан с такими архаичными формами самоидентификации как </a:t>
            </a:r>
            <a:r>
              <a:rPr lang="ru-RU" b="1" u="sng" dirty="0" smtClean="0"/>
              <a:t>татуировка, грим, орнамент.</a:t>
            </a:r>
            <a:endParaRPr lang="ru-RU" b="1" u="sng" dirty="0"/>
          </a:p>
        </p:txBody>
      </p:sp>
      <p:pic>
        <p:nvPicPr>
          <p:cNvPr id="5" name="Picture 6" descr="imasssssssssge002"/>
          <p:cNvPicPr>
            <a:picLocks noGrp="1" noChangeAspect="1" noChangeArrowheads="1"/>
          </p:cNvPicPr>
          <p:nvPr>
            <p:ph sz="half" idx="1"/>
          </p:nvPr>
        </p:nvPicPr>
        <p:blipFill>
          <a:blip r:embed="rId2" cstate="print"/>
          <a:srcRect/>
          <a:stretch>
            <a:fillRect/>
          </a:stretch>
        </p:blipFill>
        <p:spPr bwMode="auto">
          <a:xfrm>
            <a:off x="357158" y="642918"/>
            <a:ext cx="3800475" cy="3676650"/>
          </a:xfrm>
          <a:prstGeom prst="rect">
            <a:avLst/>
          </a:prstGeom>
          <a:noFill/>
        </p:spPr>
      </p:pic>
      <p:pic>
        <p:nvPicPr>
          <p:cNvPr id="6" name="Picture 7" descr="image0ddddd01"/>
          <p:cNvPicPr>
            <a:picLocks noChangeAspect="1" noChangeArrowheads="1"/>
          </p:cNvPicPr>
          <p:nvPr/>
        </p:nvPicPr>
        <p:blipFill>
          <a:blip r:embed="rId3" cstate="print"/>
          <a:srcRect/>
          <a:stretch>
            <a:fillRect/>
          </a:stretch>
        </p:blipFill>
        <p:spPr>
          <a:xfrm>
            <a:off x="2428860" y="3286124"/>
            <a:ext cx="1892300" cy="2514600"/>
          </a:xfrm>
          <a:prstGeom prst="rect">
            <a:avLst/>
          </a:prstGeom>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 мере</a:t>
            </a:r>
            <a:endParaRPr lang="ru-RU" dirty="0"/>
          </a:p>
        </p:txBody>
      </p:sp>
      <p:sp>
        <p:nvSpPr>
          <p:cNvPr id="3" name="Содержимое 2"/>
          <p:cNvSpPr>
            <a:spLocks noGrp="1"/>
          </p:cNvSpPr>
          <p:nvPr>
            <p:ph sz="half" idx="1"/>
          </p:nvPr>
        </p:nvSpPr>
        <p:spPr/>
        <p:txBody>
          <a:bodyPr>
            <a:normAutofit fontScale="85000" lnSpcReduction="10000"/>
          </a:bodyPr>
          <a:lstStyle/>
          <a:p>
            <a:r>
              <a:rPr lang="ru-RU" dirty="0" smtClean="0"/>
              <a:t>своего </a:t>
            </a:r>
            <a:r>
              <a:rPr lang="ru-RU" dirty="0" smtClean="0"/>
              <a:t>дальнейшего развития «биологические», утилитарные признаки костюма отступают на задний план, а ведущими становятся социальные и символические функции, выражаемые знаками, понятными только определенной общественной группе людей. </a:t>
            </a:r>
            <a:endParaRPr lang="ru-RU" dirty="0"/>
          </a:p>
        </p:txBody>
      </p:sp>
      <p:pic>
        <p:nvPicPr>
          <p:cNvPr id="5" name="Picture 5" descr="image0055551"/>
          <p:cNvPicPr>
            <a:picLocks noGrp="1" noChangeAspect="1" noChangeArrowheads="1"/>
          </p:cNvPicPr>
          <p:nvPr>
            <p:ph sz="half" idx="2"/>
          </p:nvPr>
        </p:nvPicPr>
        <p:blipFill>
          <a:blip r:embed="rId2" cstate="print"/>
          <a:srcRect/>
          <a:stretch>
            <a:fillRect/>
          </a:stretch>
        </p:blipFill>
        <p:spPr bwMode="auto">
          <a:xfrm>
            <a:off x="4895286" y="1646238"/>
            <a:ext cx="3544428" cy="4525962"/>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85842"/>
            <a:ext cx="8229600" cy="142876"/>
          </a:xfrm>
        </p:spPr>
        <p:txBody>
          <a:bodyPr>
            <a:normAutofit fontScale="90000"/>
          </a:bodyPr>
          <a:lstStyle/>
          <a:p>
            <a:endParaRPr lang="ru-RU"/>
          </a:p>
        </p:txBody>
      </p:sp>
      <p:sp>
        <p:nvSpPr>
          <p:cNvPr id="4" name="Содержимое 3"/>
          <p:cNvSpPr>
            <a:spLocks noGrp="1"/>
          </p:cNvSpPr>
          <p:nvPr>
            <p:ph sz="half" idx="2"/>
          </p:nvPr>
        </p:nvSpPr>
        <p:spPr/>
        <p:txBody>
          <a:bodyPr/>
          <a:lstStyle/>
          <a:p>
            <a:r>
              <a:rPr lang="ru-RU" dirty="0" smtClean="0"/>
              <a:t>Возникают информативные «костюмные коды», связанные с определенным содержанием, классовой или групповой психологией</a:t>
            </a:r>
            <a:endParaRPr lang="ru-RU" dirty="0"/>
          </a:p>
        </p:txBody>
      </p:sp>
      <p:pic>
        <p:nvPicPr>
          <p:cNvPr id="5" name="Picture 10" descr="a_gameclothes12_7"/>
          <p:cNvPicPr>
            <a:picLocks noGrp="1" noChangeAspect="1" noChangeArrowheads="1"/>
          </p:cNvPicPr>
          <p:nvPr>
            <p:ph sz="half" idx="1"/>
          </p:nvPr>
        </p:nvPicPr>
        <p:blipFill>
          <a:blip r:embed="rId2" cstate="print"/>
          <a:srcRect/>
          <a:stretch>
            <a:fillRect/>
          </a:stretch>
        </p:blipFill>
        <p:spPr bwMode="auto">
          <a:xfrm>
            <a:off x="1142976" y="1142984"/>
            <a:ext cx="2357454" cy="503594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Исторический костюм</a:t>
            </a:r>
            <a:endParaRPr lang="ru-RU" dirty="0"/>
          </a:p>
        </p:txBody>
      </p:sp>
      <p:sp>
        <p:nvSpPr>
          <p:cNvPr id="4" name="Содержимое 3"/>
          <p:cNvSpPr>
            <a:spLocks noGrp="1"/>
          </p:cNvSpPr>
          <p:nvPr>
            <p:ph sz="half" idx="2"/>
          </p:nvPr>
        </p:nvSpPr>
        <p:spPr/>
        <p:txBody>
          <a:bodyPr>
            <a:normAutofit fontScale="92500" lnSpcReduction="20000"/>
          </a:bodyPr>
          <a:lstStyle/>
          <a:p>
            <a:r>
              <a:rPr lang="ru-RU" dirty="0" smtClean="0"/>
              <a:t>формировался </a:t>
            </a:r>
            <a:r>
              <a:rPr lang="ru-RU" dirty="0" smtClean="0"/>
              <a:t>на протяжении веков, и его развитие обусловлено социально-экономическими изменениями в жизни народа, религиозными воззрениями, взаимосвязями и контактами с другими национальными культурами.</a:t>
            </a:r>
          </a:p>
          <a:p>
            <a:endParaRPr lang="ru-RU" dirty="0"/>
          </a:p>
        </p:txBody>
      </p:sp>
      <p:pic>
        <p:nvPicPr>
          <p:cNvPr id="1026" name="Picture 2" descr="D:\Мои документы\Ольга\костюмы\военный костюм\Комар Игорь\100_0873.jpg"/>
          <p:cNvPicPr>
            <a:picLocks noGrp="1" noChangeAspect="1" noChangeArrowheads="1"/>
          </p:cNvPicPr>
          <p:nvPr>
            <p:ph sz="half" idx="1"/>
          </p:nvPr>
        </p:nvPicPr>
        <p:blipFill>
          <a:blip r:embed="rId2" cstate="print"/>
          <a:srcRect/>
          <a:stretch>
            <a:fillRect/>
          </a:stretch>
        </p:blipFill>
        <p:spPr bwMode="auto">
          <a:xfrm>
            <a:off x="780853" y="1646238"/>
            <a:ext cx="3391293" cy="4525962"/>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Литейная">
  <a:themeElements>
    <a:clrScheme name="Другая 8">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Литейная">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Литейная">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42</TotalTime>
  <Words>670</Words>
  <Application>Microsoft Office PowerPoint</Application>
  <PresentationFormat>Экран (4:3)</PresentationFormat>
  <Paragraphs>30</Paragraphs>
  <Slides>15</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15</vt:i4>
      </vt:variant>
    </vt:vector>
  </HeadingPairs>
  <TitlesOfParts>
    <vt:vector size="16" baseType="lpstr">
      <vt:lpstr>Литейная</vt:lpstr>
      <vt:lpstr>Костюм как выражение многообразия культурных кодов. Исторические трансформации языка костюма. Скифы. Сарматы. Саргаты. </vt:lpstr>
      <vt:lpstr>Одежду можно рассматривать и как вещь и как символ,</vt:lpstr>
      <vt:lpstr>«Прочитать» костюм как текст </vt:lpstr>
      <vt:lpstr>В качестве элементов «языка костюма»</vt:lpstr>
      <vt:lpstr>Костюм новобрачной</vt:lpstr>
      <vt:lpstr>Слайд 6</vt:lpstr>
      <vt:lpstr>По мере</vt:lpstr>
      <vt:lpstr>Слайд 8</vt:lpstr>
      <vt:lpstr>Исторический костюм</vt:lpstr>
      <vt:lpstr>Середина 2 –го тысячелетия до нашей эры. Западная Сибирь.</vt:lpstr>
      <vt:lpstr>Военный костюм</vt:lpstr>
      <vt:lpstr>Скифский воин.</vt:lpstr>
      <vt:lpstr>Саргатский воин</vt:lpstr>
      <vt:lpstr>Слайд 14</vt:lpstr>
      <vt:lpstr>Так же</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Костюм как выражение многообразия культурных кодов. Исторические трансформации языка костюма. Скифы. Сарматы. Саргаты. </dc:title>
  <cp:lastModifiedBy>Admin</cp:lastModifiedBy>
  <cp:revision>7</cp:revision>
  <dcterms:modified xsi:type="dcterms:W3CDTF">2011-09-12T13:35:31Z</dcterms:modified>
</cp:coreProperties>
</file>